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565" r:id="rId5"/>
    <p:sldId id="307" r:id="rId6"/>
    <p:sldId id="660" r:id="rId7"/>
    <p:sldId id="659" r:id="rId8"/>
    <p:sldId id="670" r:id="rId9"/>
    <p:sldId id="663" r:id="rId10"/>
    <p:sldId id="658" r:id="rId11"/>
    <p:sldId id="672" r:id="rId12"/>
    <p:sldId id="661" r:id="rId13"/>
    <p:sldId id="667" r:id="rId14"/>
    <p:sldId id="668" r:id="rId15"/>
    <p:sldId id="666" r:id="rId16"/>
    <p:sldId id="673" r:id="rId17"/>
    <p:sldId id="664" r:id="rId18"/>
    <p:sldId id="665" r:id="rId19"/>
    <p:sldId id="674" r:id="rId20"/>
    <p:sldId id="669" r:id="rId21"/>
    <p:sldId id="5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D97021BA-0B21-490E-983E-6B7FB245B4AB}">
          <p14:sldIdLst>
            <p14:sldId id="565"/>
            <p14:sldId id="307"/>
            <p14:sldId id="660"/>
            <p14:sldId id="659"/>
            <p14:sldId id="670"/>
            <p14:sldId id="663"/>
            <p14:sldId id="658"/>
            <p14:sldId id="672"/>
            <p14:sldId id="661"/>
            <p14:sldId id="667"/>
            <p14:sldId id="668"/>
            <p14:sldId id="666"/>
            <p14:sldId id="673"/>
            <p14:sldId id="664"/>
            <p14:sldId id="665"/>
            <p14:sldId id="674"/>
            <p14:sldId id="669"/>
            <p14:sldId id="594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820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  <p15:guide id="5" pos="6199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9" orient="horz" pos="1366" userDrawn="1">
          <p15:clr>
            <a:srgbClr val="A4A3A4"/>
          </p15:clr>
        </p15:guide>
        <p15:guide id="12" orient="horz" pos="1684" userDrawn="1">
          <p15:clr>
            <a:srgbClr val="A4A3A4"/>
          </p15:clr>
        </p15:guide>
        <p15:guide id="16" pos="1277" userDrawn="1">
          <p15:clr>
            <a:srgbClr val="A4A3A4"/>
          </p15:clr>
        </p15:guide>
        <p15:guide id="17" pos="1436" userDrawn="1">
          <p15:clr>
            <a:srgbClr val="A4A3A4"/>
          </p15:clr>
        </p15:guide>
        <p15:guide id="18" pos="5995" userDrawn="1">
          <p15:clr>
            <a:srgbClr val="A4A3A4"/>
          </p15:clr>
        </p15:guide>
        <p15:guide id="19" pos="5927" userDrawn="1">
          <p15:clr>
            <a:srgbClr val="A4A3A4"/>
          </p15:clr>
        </p15:guide>
        <p15:guide id="20" pos="960" userDrawn="1">
          <p15:clr>
            <a:srgbClr val="A4A3A4"/>
          </p15:clr>
        </p15:guide>
        <p15:guide id="21" pos="6562" userDrawn="1">
          <p15:clr>
            <a:srgbClr val="A4A3A4"/>
          </p15:clr>
        </p15:guide>
        <p15:guide id="22" orient="horz" pos="27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D1AAEB-6496-035A-5E03-2E9987FD3263}" name="Elena Ambrosi Turbay" initials="ET" userId="S::eambrosi@procuraduria.gov.co::0769c028-b453-44fd-9dd0-1ccd70379e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Vanessa Barajas Ramirez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5"/>
    <a:srgbClr val="68C1C3"/>
    <a:srgbClr val="014983"/>
    <a:srgbClr val="00402A"/>
    <a:srgbClr val="D5DBDD"/>
    <a:srgbClr val="577179"/>
    <a:srgbClr val="64C1C3"/>
    <a:srgbClr val="5CA8DB"/>
    <a:srgbClr val="007FD4"/>
    <a:srgbClr val="99B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1" autoAdjust="0"/>
    <p:restoredTop sz="87465" autoAdjust="0"/>
  </p:normalViewPr>
  <p:slideViewPr>
    <p:cSldViewPr snapToGrid="0">
      <p:cViewPr varScale="1">
        <p:scale>
          <a:sx n="107" d="100"/>
          <a:sy n="107" d="100"/>
        </p:scale>
        <p:origin x="568" y="168"/>
      </p:cViewPr>
      <p:guideLst>
        <p:guide orient="horz" pos="1820"/>
        <p:guide orient="horz" pos="2387"/>
        <p:guide pos="6199"/>
        <p:guide pos="1572"/>
        <p:guide orient="horz" pos="1366"/>
        <p:guide orient="horz" pos="1684"/>
        <p:guide pos="1277"/>
        <p:guide pos="1436"/>
        <p:guide pos="5995"/>
        <p:guide pos="5927"/>
        <p:guide pos="960"/>
        <p:guide pos="6562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FE40-21E9-4A95-A321-A49BFDA53732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555CF-9682-411C-A9B7-B4DE32E225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1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</a:t>
            </a:r>
            <a:r>
              <a:rPr lang="es-ES" sz="1200" dirty="0">
                <a:solidFill>
                  <a:schemeClr val="bg1"/>
                </a:solidFill>
              </a:rPr>
              <a:t>Catatumbo, Sur de Bolívar, Sur de Córdoba, Montes de María, Putumayo, Chocó y, Pacífico y Frontera Nariñense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/>
                </a:solidFill>
              </a:rPr>
              <a:t>** los Plan</a:t>
            </a:r>
            <a:r>
              <a:rPr lang="es-ES" sz="1200" baseline="0" dirty="0">
                <a:solidFill>
                  <a:schemeClr val="bg1"/>
                </a:solidFill>
              </a:rPr>
              <a:t>es Integrales de Reparación Colectiva (PIRC), Planes de retorno y reubicación (</a:t>
            </a:r>
            <a:r>
              <a:rPr lang="es-ES" sz="1200" dirty="0" err="1">
                <a:solidFill>
                  <a:schemeClr val="bg1"/>
                </a:solidFill>
              </a:rPr>
              <a:t>PRyR</a:t>
            </a:r>
            <a:r>
              <a:rPr lang="es-ES" sz="1200" dirty="0">
                <a:solidFill>
                  <a:schemeClr val="bg1"/>
                </a:solidFill>
              </a:rPr>
              <a:t>), Planes Integrales de</a:t>
            </a:r>
            <a:r>
              <a:rPr lang="es-ES" sz="1200" baseline="0" dirty="0">
                <a:solidFill>
                  <a:schemeClr val="bg1"/>
                </a:solidFill>
              </a:rPr>
              <a:t> Sustitución para el Desarrollo Alternativo (</a:t>
            </a:r>
            <a:r>
              <a:rPr lang="es-ES" sz="1200" dirty="0">
                <a:solidFill>
                  <a:schemeClr val="bg1"/>
                </a:solidFill>
              </a:rPr>
              <a:t>PISDA) y Planes</a:t>
            </a:r>
            <a:r>
              <a:rPr lang="es-ES" sz="1200" baseline="0" dirty="0">
                <a:solidFill>
                  <a:schemeClr val="bg1"/>
                </a:solidFill>
              </a:rPr>
              <a:t> Nacionales Sectoriales (</a:t>
            </a:r>
            <a:r>
              <a:rPr lang="es-ES" sz="1200" dirty="0">
                <a:solidFill>
                  <a:schemeClr val="bg1"/>
                </a:solidFill>
              </a:rPr>
              <a:t>PNS .)</a:t>
            </a: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14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11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583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9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Pueblo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Nukak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Pueblo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Emberá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Katío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Alto San Jorge y los Consejos Comunitarios de Alto Mira y Frontera y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Jiguamiandó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Curvaradó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70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Pueblo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Nukak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Pueblo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Emberá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Katío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Alto San Jorge y los Consejos Comunitarios de Alto Mira y Frontera y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Jiguamiandó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Curvaradó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98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79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*Reform</a:t>
            </a:r>
            <a:r>
              <a:rPr lang="es-CO" baseline="0" dirty="0"/>
              <a:t>a de la Ley 152 de 1994. 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2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 *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líderes y lideresas y defensores y defensoras de Derechos</a:t>
            </a:r>
            <a:r>
              <a:rPr lang="es-E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Humanos asesinados (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Oficina del Alto Comisionado de las Naciones Unidas para los Derechos Humanos)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**278 personas en proceso de </a:t>
            </a:r>
            <a:r>
              <a:rPr lang="es-E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reincorporación asesinadas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la firma del Acuerdo de Paz a julio de 2021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Misión de Verificación de Naciones Unidas).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39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 *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líderes y lideresas y defensores y defensoras de Derechos</a:t>
            </a:r>
            <a:r>
              <a:rPr lang="es-E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Humanos asesinados (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Oficina del Alto Comisionado de las Naciones Unidas para los Derechos Humanos)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278 personas en proceso de </a:t>
            </a:r>
            <a:r>
              <a:rPr lang="es-E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reincorporación asesinadas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la firma del Acuerdo de Paz a julio de 2021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Misión de Verificación de Naciones Unidas).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76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** </a:t>
            </a:r>
            <a:r>
              <a:rPr lang="es-ES" b="1" dirty="0">
                <a:solidFill>
                  <a:schemeClr val="bg1"/>
                </a:solidFill>
              </a:rPr>
              <a:t>más de 2 millones de hectáreas</a:t>
            </a:r>
            <a:endParaRPr lang="es-CO" dirty="0"/>
          </a:p>
          <a:p>
            <a:r>
              <a:rPr lang="es-CO" dirty="0"/>
              <a:t>* 9000 hectáreas</a:t>
            </a:r>
            <a:r>
              <a:rPr lang="es-CO" baseline="0" dirty="0"/>
              <a:t> 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9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870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55CF-9682-411C-A9B7-B4DE32E2257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18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8BB36E-184D-421F-8C0F-AB7197CB1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67"/>
            <a:ext cx="12293598" cy="69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43" y="-85412"/>
            <a:ext cx="12343843" cy="69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620AB53F-FC2F-4598-8BF2-7F451B76D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300055" cy="69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979" cy="69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6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153" cy="69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0911" cy="68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911" cy="68967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D5811E-D4BC-46BB-9A14-AEAA79262DEA}"/>
              </a:ext>
            </a:extLst>
          </p:cNvPr>
          <p:cNvSpPr/>
          <p:nvPr userDrawn="1"/>
        </p:nvSpPr>
        <p:spPr>
          <a:xfrm>
            <a:off x="0" y="0"/>
            <a:ext cx="6096000" cy="6896762"/>
          </a:xfrm>
          <a:prstGeom prst="rect">
            <a:avLst/>
          </a:prstGeom>
          <a:solidFill>
            <a:srgbClr val="01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207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043F189-A841-4EDA-9D65-6142F5331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6925" cy="69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719FD1-8E44-4F64-BDAE-1C648E267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1915" cy="69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278EAF-555D-4C8A-8F05-2BB6D0BA8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633" cy="69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43843" cy="69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94368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DFF69-310F-4F40-BC21-B910C6B313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5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0" r:id="rId4"/>
    <p:sldLayoutId id="2147483657" r:id="rId5"/>
    <p:sldLayoutId id="2147483658" r:id="rId6"/>
    <p:sldLayoutId id="2147483659" r:id="rId7"/>
    <p:sldLayoutId id="2147483660" r:id="rId8"/>
    <p:sldLayoutId id="2147483654" r:id="rId9"/>
    <p:sldLayoutId id="2147483651" r:id="rId10"/>
    <p:sldLayoutId id="2147483656" r:id="rId11"/>
    <p:sldLayoutId id="214748365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7EF9BA8-8ABA-4628-B4B7-8D54B34A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849"/>
            <a:ext cx="12335701" cy="700623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81DC5E8-0E73-4072-87E5-C7BC3628DAAB}"/>
              </a:ext>
            </a:extLst>
          </p:cNvPr>
          <p:cNvSpPr txBox="1">
            <a:spLocks/>
          </p:cNvSpPr>
          <p:nvPr/>
        </p:nvSpPr>
        <p:spPr>
          <a:xfrm>
            <a:off x="2630986" y="1925749"/>
            <a:ext cx="8741863" cy="249936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4500" dirty="0">
                <a:solidFill>
                  <a:srgbClr val="64C1C3"/>
                </a:solidFill>
                <a:latin typeface="Roboto Black"/>
                <a:ea typeface="Roboto Black"/>
              </a:rPr>
              <a:t>Tercer Informe</a:t>
            </a:r>
            <a:br>
              <a:rPr lang="es-ES" sz="4500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s-ES" sz="2400" dirty="0">
                <a:latin typeface="Roboto Black"/>
                <a:ea typeface="Roboto Black" panose="02000000000000000000" pitchFamily="2" charset="0"/>
                <a:cs typeface="+mn-cs"/>
              </a:rPr>
              <a:t>AL </a:t>
            </a:r>
            <a:r>
              <a:rPr lang="es-ES" sz="2400" dirty="0">
                <a:latin typeface="Roboto Black"/>
                <a:ea typeface="Roboto Black"/>
                <a:cs typeface="+mn-cs"/>
              </a:rPr>
              <a:t>CONGRESO  SOBRE  EL ESTADO DE AVANCE EN LA IMPLEMENTACIÓN DEL ACUERDO  DE PAZ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Black"/>
              <a:ea typeface="Roboto Black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Roboto Black"/>
                <a:ea typeface="Roboto Black"/>
              </a:rPr>
              <a:t>Socialización de resultados con el Presidente de la República, Dr. Iván Duque Márquez</a:t>
            </a:r>
          </a:p>
          <a:p>
            <a:endParaRPr lang="es-ES" sz="2000" dirty="0">
              <a:latin typeface="Roboto Black"/>
              <a:ea typeface="Roboto Black"/>
            </a:endParaRPr>
          </a:p>
          <a:p>
            <a:endParaRPr lang="es-ES" sz="2000" dirty="0">
              <a:latin typeface="Roboto Black"/>
              <a:ea typeface="Roboto Black"/>
            </a:endParaRPr>
          </a:p>
          <a:p>
            <a:r>
              <a:rPr lang="es-ES" sz="2000" dirty="0">
                <a:solidFill>
                  <a:srgbClr val="64C1C3"/>
                </a:solidFill>
                <a:latin typeface="Roboto Black"/>
                <a:ea typeface="Roboto Black"/>
              </a:rPr>
              <a:t>Procuraduría General de la Nación</a:t>
            </a:r>
          </a:p>
          <a:p>
            <a:r>
              <a:rPr lang="es-ES" sz="2000" dirty="0">
                <a:solidFill>
                  <a:srgbClr val="64C1C3"/>
                </a:solidFill>
                <a:latin typeface="Roboto Black"/>
                <a:ea typeface="Roboto Black"/>
              </a:rPr>
              <a:t>Septiembre 2021</a:t>
            </a:r>
          </a:p>
          <a:p>
            <a:endParaRPr lang="es-ES" sz="2000" dirty="0">
              <a:latin typeface="Roboto Black"/>
              <a:ea typeface="Roboto Black"/>
            </a:endParaRPr>
          </a:p>
          <a:p>
            <a:endParaRPr lang="es-ES" sz="2000" dirty="0">
              <a:solidFill>
                <a:srgbClr val="64C1C3"/>
              </a:solidFill>
              <a:latin typeface="Roboto Black" panose="02000000000000000000" pitchFamily="2" charset="0"/>
              <a:ea typeface="Roboto Black"/>
            </a:endParaRPr>
          </a:p>
          <a:p>
            <a:endParaRPr lang="en-US" sz="4500" dirty="0">
              <a:solidFill>
                <a:srgbClr val="004785"/>
              </a:solidFill>
            </a:endParaRPr>
          </a:p>
        </p:txBody>
      </p:sp>
      <p:sp>
        <p:nvSpPr>
          <p:cNvPr id="16" name="Rectángulo 3">
            <a:extLst>
              <a:ext uri="{FF2B5EF4-FFF2-40B4-BE49-F238E27FC236}">
                <a16:creationId xmlns:a16="http://schemas.microsoft.com/office/drawing/2014/main" id="{2DD90650-000C-458B-BB7F-49C081BA47F4}"/>
              </a:ext>
            </a:extLst>
          </p:cNvPr>
          <p:cNvSpPr/>
          <p:nvPr/>
        </p:nvSpPr>
        <p:spPr>
          <a:xfrm>
            <a:off x="2300168" y="2089149"/>
            <a:ext cx="139069" cy="2499360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15" y="5920508"/>
            <a:ext cx="1775426" cy="7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804" y="3582179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Sistema Integral de Verdad, Justicia, Reparación y Garantías de No Repetición </a:t>
            </a:r>
            <a:endParaRPr lang="en-US" sz="1800" dirty="0">
              <a:solidFill>
                <a:srgbClr val="64C1C3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396010" y="219455"/>
            <a:ext cx="579599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Avances: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51 espacios privados</a:t>
            </a:r>
            <a:r>
              <a:rPr lang="es-ES" dirty="0">
                <a:solidFill>
                  <a:schemeClr val="bg1"/>
                </a:solidFill>
              </a:rPr>
              <a:t> de reconocimiento de responsabilidades y </a:t>
            </a:r>
            <a:r>
              <a:rPr lang="es-ES" b="1" dirty="0">
                <a:solidFill>
                  <a:schemeClr val="bg1"/>
                </a:solidFill>
              </a:rPr>
              <a:t>9 encuentros por la verdad, </a:t>
            </a:r>
            <a:r>
              <a:rPr lang="es-ES" dirty="0">
                <a:solidFill>
                  <a:schemeClr val="bg1"/>
                </a:solidFill>
              </a:rPr>
              <a:t>realizados por la Comisión de la Verdad.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Incorporación de </a:t>
            </a:r>
            <a:r>
              <a:rPr lang="es-ES" b="1" dirty="0">
                <a:solidFill>
                  <a:schemeClr val="bg1"/>
                </a:solidFill>
              </a:rPr>
              <a:t>12.918 personas al trámite </a:t>
            </a:r>
            <a:r>
              <a:rPr lang="es-ES" dirty="0">
                <a:solidFill>
                  <a:schemeClr val="bg1"/>
                </a:solidFill>
              </a:rPr>
              <a:t>ante la Jurisdicción Especial para la Paz.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Expedición de la Resolución 2574/21 de la ONU para el seguimiento a las sanciones propias.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Acciones humanitarias por parte de la Unidad de Búsqueda de las Personas Dadas por Desaparecidas (UBDP) que resultaron en: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Identificación de 4 personas vivas.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Recuperación de 33 cuerpos.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Entrega digna de 10 restos óseos de personas dadas por desaparecidas.</a:t>
            </a:r>
          </a:p>
          <a:p>
            <a:pPr lvl="1"/>
            <a:endParaRPr lang="es-CO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31F50CC-17F2-AB48-B208-9FA5B566902E}"/>
              </a:ext>
            </a:extLst>
          </p:cNvPr>
          <p:cNvSpPr txBox="1">
            <a:spLocks/>
          </p:cNvSpPr>
          <p:nvPr/>
        </p:nvSpPr>
        <p:spPr>
          <a:xfrm>
            <a:off x="783909" y="2768820"/>
            <a:ext cx="5166015" cy="1320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5. Víctimas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EBABE9-6FD9-A344-940D-34E0E42772DD}"/>
              </a:ext>
            </a:extLst>
          </p:cNvPr>
          <p:cNvSpPr txBox="1"/>
          <p:nvPr/>
        </p:nvSpPr>
        <p:spPr>
          <a:xfrm>
            <a:off x="11678856" y="56138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9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909" y="3670859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Medidas de reparación Integral para las Víctimas y Compromisos DDHH</a:t>
            </a:r>
            <a:endParaRPr lang="en-US" sz="1800" dirty="0">
              <a:solidFill>
                <a:srgbClr val="64C1C3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435577" y="117693"/>
            <a:ext cx="55471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 algn="just"/>
            <a:r>
              <a:rPr lang="es-ES" b="1" dirty="0">
                <a:solidFill>
                  <a:schemeClr val="bg1"/>
                </a:solidFill>
              </a:rPr>
              <a:t>Retos:</a:t>
            </a:r>
          </a:p>
          <a:p>
            <a:pPr marL="0" lvl="1" indent="-285750" algn="just"/>
            <a:endParaRPr lang="es-ES" dirty="0">
              <a:solidFill>
                <a:schemeClr val="bg1"/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Solo el 4% de los Planes Integrales de Reparación Colectiva (PIRC) ha finalizado su implementación. </a:t>
            </a:r>
          </a:p>
          <a:p>
            <a:pPr marL="742950" lvl="1" indent="-28575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No se ha implementado el Plan Nacional de Acción en Derechos Humanos (PNADH), ni el documento de fortalecimiento del Plan Nacional de Educación en Derechos Humanos (PLANEDH).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indent="-285750"/>
            <a:r>
              <a:rPr lang="es-ES" b="1" dirty="0">
                <a:solidFill>
                  <a:srgbClr val="004785"/>
                </a:solidFill>
              </a:rPr>
              <a:t>Se recomienda: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Acelerar la implementación de los Planes Integrales de Reparación Colectiva.</a:t>
            </a:r>
          </a:p>
          <a:p>
            <a:pPr lvl="2" indent="-285750" algn="just"/>
            <a:endParaRPr lang="es-ES" dirty="0">
              <a:solidFill>
                <a:schemeClr val="bg1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Iniciar de forma inmediata la implementación del Plan Nacional de Acción en Derechos Humanos y el fortalecimiento del PLANEDH. 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7CBDDE7-5D9E-F447-ACCE-092CAEF4BC57}"/>
              </a:ext>
            </a:extLst>
          </p:cNvPr>
          <p:cNvSpPr txBox="1">
            <a:spLocks/>
          </p:cNvSpPr>
          <p:nvPr/>
        </p:nvSpPr>
        <p:spPr>
          <a:xfrm>
            <a:off x="783909" y="2768820"/>
            <a:ext cx="5166015" cy="1320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5. Víctimas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D9C020-8289-CD47-8293-A0E7EF2F018F}"/>
              </a:ext>
            </a:extLst>
          </p:cNvPr>
          <p:cNvSpPr txBox="1"/>
          <p:nvPr/>
        </p:nvSpPr>
        <p:spPr>
          <a:xfrm>
            <a:off x="11678856" y="56138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465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909" y="2768820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Enfoque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 de </a:t>
            </a: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género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336833" y="254751"/>
            <a:ext cx="5855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s-ES" b="1" dirty="0">
                <a:solidFill>
                  <a:schemeClr val="bg1"/>
                </a:solidFill>
              </a:rPr>
              <a:t>Avances:</a:t>
            </a:r>
          </a:p>
          <a:p>
            <a:pPr marL="0" lvl="2" algn="just"/>
            <a:endParaRPr lang="es-ES" dirty="0">
              <a:solidFill>
                <a:schemeClr val="bg1"/>
              </a:solidFill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Seguimiento por parte de la Consejería para la Estabilización a los 51 indicadores de Género en el Plan Marco de Implementación.</a:t>
            </a:r>
          </a:p>
          <a:p>
            <a:pPr marL="285750" lvl="2" indent="-28575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Labor de la Instancia Especial de Mujeres para el Enfoque de Género en la Paz reflejado en la presentación de 2 informes de seguimiento.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0" lvl="2" indent="-285750"/>
            <a:r>
              <a:rPr lang="es-ES" b="1" dirty="0">
                <a:solidFill>
                  <a:srgbClr val="004785"/>
                </a:solidFill>
              </a:rPr>
              <a:t>Se destaca que: </a:t>
            </a:r>
          </a:p>
          <a:p>
            <a:pPr lvl="2" indent="-285750" algn="just"/>
            <a:endParaRPr lang="es-ES" dirty="0">
              <a:solidFill>
                <a:schemeClr val="bg1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De las 4.606 iniciativas de género en los PDET, 1.175 (25,5%) tienen una ruta de implementación activada.</a:t>
            </a:r>
          </a:p>
          <a:p>
            <a:pPr marL="285750" lvl="2" indent="-28575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Se avanzó en la </a:t>
            </a:r>
            <a:r>
              <a:rPr lang="es-ES" dirty="0" err="1">
                <a:solidFill>
                  <a:schemeClr val="bg1"/>
                </a:solidFill>
              </a:rPr>
              <a:t>territorialización</a:t>
            </a:r>
            <a:r>
              <a:rPr lang="es-ES" dirty="0">
                <a:solidFill>
                  <a:schemeClr val="bg1"/>
                </a:solidFill>
              </a:rPr>
              <a:t> del Programa Integral de Garantías para Mujeres Lideresas y Defensoras de Derechos Humanos en Montes de María, Putumayo, Cauca, Chocó, Norte de Santander y Nariño.</a:t>
            </a:r>
          </a:p>
          <a:p>
            <a:pPr marL="285750" lvl="2" indent="-28575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3A494D-A7F1-5745-8082-0C28BD559A3F}"/>
              </a:ext>
            </a:extLst>
          </p:cNvPr>
          <p:cNvSpPr txBox="1"/>
          <p:nvPr/>
        </p:nvSpPr>
        <p:spPr>
          <a:xfrm>
            <a:off x="11678856" y="56138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96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92" y="2768820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Enfoque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 de </a:t>
            </a: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Género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392359" y="643622"/>
            <a:ext cx="57267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Retos: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Vacíos respecto a medidas diferenciales a las personas con orientaciones sexuales e identidades de género diversas.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0" lvl="2" indent="-285750"/>
            <a:endParaRPr lang="es-ES" dirty="0">
              <a:solidFill>
                <a:schemeClr val="bg1"/>
              </a:solidFill>
            </a:endParaRPr>
          </a:p>
          <a:p>
            <a:pPr marL="0" lvl="2" indent="-285750"/>
            <a:r>
              <a:rPr lang="es-ES" b="1" dirty="0">
                <a:solidFill>
                  <a:srgbClr val="004785"/>
                </a:solidFill>
              </a:rPr>
              <a:t>Se recomienda: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Adelantar la </a:t>
            </a:r>
            <a:r>
              <a:rPr lang="es-ES" dirty="0" err="1">
                <a:solidFill>
                  <a:schemeClr val="bg1"/>
                </a:solidFill>
              </a:rPr>
              <a:t>transversalizacion</a:t>
            </a:r>
            <a:r>
              <a:rPr lang="es-ES" dirty="0">
                <a:solidFill>
                  <a:schemeClr val="bg1"/>
                </a:solidFill>
              </a:rPr>
              <a:t> en todas las políticas públicas derivadas de la implementación del  Acuerdo, a nivel nacional y territorial.</a:t>
            </a:r>
            <a:endParaRPr lang="es-C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s-CO" sz="1600" dirty="0">
                <a:solidFill>
                  <a:schemeClr val="bg1"/>
                </a:solidFill>
              </a:rPr>
              <a:t> </a:t>
            </a:r>
            <a:endParaRPr lang="es-E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A61225-AFE5-DD4A-94C7-35083C1628BE}"/>
              </a:ext>
            </a:extLst>
          </p:cNvPr>
          <p:cNvSpPr txBox="1"/>
          <p:nvPr/>
        </p:nvSpPr>
        <p:spPr>
          <a:xfrm>
            <a:off x="11678856" y="274290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91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971" y="2768820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Temas Presupuestales 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438019" y="28069"/>
            <a:ext cx="5753981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Avances:</a:t>
            </a:r>
          </a:p>
          <a:p>
            <a:endParaRPr lang="es-CO" sz="1600" dirty="0">
              <a:solidFill>
                <a:schemeClr val="bg1"/>
              </a:solidFill>
            </a:endParaRPr>
          </a:p>
          <a:p>
            <a:r>
              <a:rPr lang="es-CO" sz="1600" dirty="0">
                <a:solidFill>
                  <a:schemeClr val="bg1"/>
                </a:solidFill>
              </a:rPr>
              <a:t>La implementación del Acuerdo cuenta con una destinación de recursos de distintas fuentes de financiación: </a:t>
            </a:r>
          </a:p>
          <a:p>
            <a:endParaRPr lang="es-C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 $ 5,86 billones programados en el Presupuesto General de la Nación en el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$ 346 mil millones aprobados en vigencias futuras del OCAD Paz entre 2017 y 2020.</a:t>
            </a:r>
            <a:endParaRPr lang="es-CO" sz="1600" dirty="0">
              <a:solidFill>
                <a:schemeClr val="bg1"/>
              </a:solidFill>
            </a:endParaRPr>
          </a:p>
          <a:p>
            <a:endParaRPr lang="es-CO" sz="1600" dirty="0">
              <a:solidFill>
                <a:schemeClr val="bg1"/>
              </a:solidFill>
            </a:endParaRPr>
          </a:p>
          <a:p>
            <a:r>
              <a:rPr lang="es-CO" sz="1600" dirty="0">
                <a:solidFill>
                  <a:schemeClr val="bg1"/>
                </a:solidFill>
              </a:rPr>
              <a:t>Incremento del </a:t>
            </a:r>
            <a:r>
              <a:rPr lang="es-ES" sz="1600" dirty="0">
                <a:solidFill>
                  <a:schemeClr val="bg1"/>
                </a:solidFill>
              </a:rPr>
              <a:t>18% en  las asignaciones presupuestales programadas en el Presupuesto General de la Nación para el cumplimiento del Acuerdo de Paz entre 2018 y 2020. 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pPr marL="0" lvl="2" indent="-285750"/>
            <a:r>
              <a:rPr lang="es-ES" b="1" dirty="0">
                <a:solidFill>
                  <a:srgbClr val="004785"/>
                </a:solidFill>
              </a:rPr>
              <a:t>Se recomienda: 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Diseñar mecanismos para incrementar la ejecución de los recursos disponibles.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Mejorar la capacidad de las entidades territoriales para acceder a los recursos concursables del Órgano Colegiado de Administración y Decisión (OCAD) Paz.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Evaluar la eficiencia y los criterios en la distribución de recursos de la Bolsa Paz, como el mecanismo para la ejecución expedita de estos. </a:t>
            </a:r>
            <a:endParaRPr lang="es-CO" sz="1600" dirty="0">
              <a:solidFill>
                <a:schemeClr val="bg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  <a:ea typeface="Roboto Black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A53A48-F651-0144-B133-4CDFDDBBFC6D}"/>
              </a:ext>
            </a:extLst>
          </p:cNvPr>
          <p:cNvSpPr txBox="1"/>
          <p:nvPr/>
        </p:nvSpPr>
        <p:spPr>
          <a:xfrm>
            <a:off x="11678856" y="96337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803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2" y="2796889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Enfoque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Étnico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346370" y="465669"/>
            <a:ext cx="55843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Lento avance en la implementación del Capítulo Étnico del Acuerdo de Paz.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El 57% de los 100 indicadores del Plan Marco de Implementación cuentan con una ficha que permita su medición. </a:t>
            </a:r>
          </a:p>
          <a:p>
            <a:pPr lvl="1"/>
            <a:endParaRPr lang="es-E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Dentro de estos últimos, se ha avanzado en el 19% de ejecución.</a:t>
            </a:r>
          </a:p>
          <a:p>
            <a:pPr lvl="1"/>
            <a:endParaRPr lang="es-ES" b="1" dirty="0">
              <a:solidFill>
                <a:srgbClr val="004785"/>
              </a:solidFill>
            </a:endParaRPr>
          </a:p>
          <a:p>
            <a:pPr lvl="1"/>
            <a:r>
              <a:rPr lang="es-ES" b="1" dirty="0">
                <a:solidFill>
                  <a:srgbClr val="004785"/>
                </a:solidFill>
              </a:rPr>
              <a:t>Se recomienda: </a:t>
            </a:r>
          </a:p>
          <a:p>
            <a:pPr lvl="1"/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Acelerar el desarrollo de los Planes de Retorno, Restitución y Restablecimiento de los Derechos Territoriales en comunidades priorizadas.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Avanzar en la incorporación y seguimiento del enfoque étnico en la implementación del Acuerdo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80D77B-21D2-7D40-A70A-A9A9C9D0645D}"/>
              </a:ext>
            </a:extLst>
          </p:cNvPr>
          <p:cNvSpPr txBox="1"/>
          <p:nvPr/>
        </p:nvSpPr>
        <p:spPr>
          <a:xfrm>
            <a:off x="11678856" y="96337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104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215" y="375063"/>
            <a:ext cx="4891602" cy="1108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s-CO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Haremos seguimiento a las 322 recomendaciones emitidas por la PGN </a:t>
            </a:r>
            <a:b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Mesas de trabajo con las 53 entidades encargadas de la implementación en el nivel Nacional</a:t>
            </a:r>
            <a:b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Tablero de control de analítica para el seguimiento a recomendaciones</a:t>
            </a:r>
            <a:b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12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s-CO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1800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s-CO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br>
              <a:rPr lang="es-CO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es-CO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95549" y="3855026"/>
            <a:ext cx="4861190" cy="7430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2400" b="1" i="0" u="none" strike="noStrike" cap="none">
                <a:solidFill>
                  <a:srgbClr val="315B9B"/>
                </a:solidFill>
                <a:latin typeface="Arial"/>
                <a:ea typeface="Economica"/>
                <a:cs typeface="Arial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es-CO" sz="4000" dirty="0">
                <a:solidFill>
                  <a:schemeClr val="tx1"/>
                </a:solidFill>
                <a:latin typeface="+mn-lt"/>
              </a:rPr>
              <a:t>Seguimiento a la implementación del Acuerdo de Paz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6D0062-A7CE-42B4-A9E8-01F0E020EA00}"/>
              </a:ext>
            </a:extLst>
          </p:cNvPr>
          <p:cNvSpPr txBox="1">
            <a:spLocks/>
          </p:cNvSpPr>
          <p:nvPr/>
        </p:nvSpPr>
        <p:spPr>
          <a:xfrm>
            <a:off x="6523892" y="4773591"/>
            <a:ext cx="5729654" cy="110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2400" b="1" i="0" u="none" strike="noStrike" cap="none">
                <a:solidFill>
                  <a:srgbClr val="315B9B"/>
                </a:solidFill>
                <a:latin typeface="Arial"/>
                <a:ea typeface="Economica"/>
                <a:cs typeface="Arial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 lang="es-CO" sz="2000" b="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5F96E-A5F0-AD41-A862-C157538BB76A}"/>
              </a:ext>
            </a:extLst>
          </p:cNvPr>
          <p:cNvSpPr txBox="1"/>
          <p:nvPr/>
        </p:nvSpPr>
        <p:spPr>
          <a:xfrm>
            <a:off x="11678856" y="96337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150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2" y="2796889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Reflexiones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 de </a:t>
            </a:r>
            <a:r>
              <a:rPr lang="en-US" sz="4500" b="1" dirty="0" err="1">
                <a:latin typeface="Roboto Black" panose="02000000000000000000" pitchFamily="2" charset="0"/>
                <a:ea typeface="Roboto Black" panose="02000000000000000000" pitchFamily="2" charset="0"/>
              </a:rPr>
              <a:t>cierre</a:t>
            </a:r>
            <a:r>
              <a:rPr lang="en-US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470195" y="557335"/>
            <a:ext cx="572180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Reflexiones de cierre: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CO" sz="1600" dirty="0">
                <a:solidFill>
                  <a:schemeClr val="bg1"/>
                </a:solidFill>
              </a:rPr>
              <a:t>Mejorar las condiciones de seguridad a nivel local.</a:t>
            </a:r>
          </a:p>
          <a:p>
            <a:pPr marL="342900" indent="-342900">
              <a:buFontTx/>
              <a:buAutoNum type="arabicPeriod"/>
            </a:pPr>
            <a:endParaRPr lang="es-CO" sz="16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CO" sz="1600" dirty="0">
                <a:solidFill>
                  <a:schemeClr val="bg1"/>
                </a:solidFill>
              </a:rPr>
              <a:t>Reforzar acciones orientadas a resultados tempranos de la Reforma Rural Integral.</a:t>
            </a:r>
          </a:p>
          <a:p>
            <a:endParaRPr lang="es-CO" sz="1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Acelerar la entrega de tierras a los campesinos sin tierra.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Establecer un sistema que permita el seguimiento y monitoreo de las acciones desarrolladas en los municipios PDET . </a:t>
            </a:r>
          </a:p>
          <a:p>
            <a:pPr lvl="1"/>
            <a:endParaRPr lang="es-CO" sz="1600" dirty="0">
              <a:solidFill>
                <a:schemeClr val="bg1"/>
              </a:solidFill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</a:rPr>
              <a:t>3. Equiparar los esfuerzos en el cumplimiento de los compromisos de los enfoques transversales étnicos y de género. 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3EAF15-55A3-4240-B38A-50452B7D82F3}"/>
              </a:ext>
            </a:extLst>
          </p:cNvPr>
          <p:cNvSpPr txBox="1"/>
          <p:nvPr/>
        </p:nvSpPr>
        <p:spPr>
          <a:xfrm>
            <a:off x="11678856" y="96337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17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467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5E04C3-CE35-4357-AD9E-25C4DB265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204"/>
            <a:ext cx="12359473" cy="6952204"/>
          </a:xfrm>
          <a:prstGeom prst="rect">
            <a:avLst/>
          </a:prstGeom>
        </p:spPr>
      </p:pic>
      <p:sp>
        <p:nvSpPr>
          <p:cNvPr id="10" name="CuadroTexto 39">
            <a:extLst>
              <a:ext uri="{FF2B5EF4-FFF2-40B4-BE49-F238E27FC236}">
                <a16:creationId xmlns:a16="http://schemas.microsoft.com/office/drawing/2014/main" id="{AF1036BB-2B05-4463-925B-81AA21B6A4CC}"/>
              </a:ext>
            </a:extLst>
          </p:cNvPr>
          <p:cNvSpPr txBox="1"/>
          <p:nvPr/>
        </p:nvSpPr>
        <p:spPr>
          <a:xfrm>
            <a:off x="2763423" y="2443179"/>
            <a:ext cx="683262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s-ES" sz="7200">
                <a:latin typeface="Roboto Black" panose="02000000000000000000" pitchFamily="2" charset="0"/>
                <a:ea typeface="Roboto Black" panose="02000000000000000000" pitchFamily="2" charset="0"/>
              </a:rPr>
              <a:t>¡Gracias! </a:t>
            </a:r>
          </a:p>
          <a:p>
            <a:endParaRPr lang="es-ES" sz="4400" b="1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15" y="5920508"/>
            <a:ext cx="1775426" cy="7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95549" y="3855026"/>
            <a:ext cx="4861190" cy="7430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2400" b="1" i="0" u="none" strike="noStrike" cap="none">
                <a:solidFill>
                  <a:srgbClr val="315B9B"/>
                </a:solidFill>
                <a:latin typeface="Arial"/>
                <a:ea typeface="Economica"/>
                <a:cs typeface="Arial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es-CO" sz="4000" dirty="0">
                <a:solidFill>
                  <a:schemeClr val="tx1"/>
                </a:solidFill>
                <a:latin typeface="+mn-lt"/>
              </a:rPr>
              <a:t>Seguimiento a la implementación del Acuerdo de Paz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3D5FAB-1E39-6C42-BE33-C5B38AFA75FD}"/>
              </a:ext>
            </a:extLst>
          </p:cNvPr>
          <p:cNvSpPr/>
          <p:nvPr/>
        </p:nvSpPr>
        <p:spPr>
          <a:xfrm>
            <a:off x="6727370" y="1170214"/>
            <a:ext cx="5301343" cy="295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El seguimiento al Acuerdo de Paz responde a la necesidad de materializar un anhelo pacífico sobre el que se construyó la Constitución de 1991.</a:t>
            </a:r>
          </a:p>
          <a:p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La Procuraduría General de la Nación ha estado y seguirá encabezando ese seguimiento a partir de una labor incansable para contribuir activamente a la construcción de paz. 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7AA728-E99F-1B4B-8111-ABB35582BDF8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2</a:t>
            </a:r>
            <a:r>
              <a:rPr lang="es-CO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688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909" y="2462464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1. Reforma Rural Integral</a:t>
            </a:r>
            <a:b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9324E3-CE20-4009-BD70-F5711ACEF755}"/>
              </a:ext>
            </a:extLst>
          </p:cNvPr>
          <p:cNvSpPr txBox="1">
            <a:spLocks/>
          </p:cNvSpPr>
          <p:nvPr/>
        </p:nvSpPr>
        <p:spPr>
          <a:xfrm>
            <a:off x="783909" y="3914294"/>
            <a:ext cx="4482053" cy="34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Planes Nacionales Sectoriales  &amp;  Programas de Desarrollo con Enfoque Territorial  (PDET)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33122" y="197227"/>
            <a:ext cx="585887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Avances: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Adopción de 10 de los 16 Planes Nacionales Sectoriales de la Reforma Rural Integral.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Emisión de 7 de las 16 Hojas de Ruta Únicas </a:t>
            </a:r>
            <a:r>
              <a:rPr lang="es-ES" dirty="0">
                <a:solidFill>
                  <a:schemeClr val="bg1"/>
                </a:solidFill>
              </a:rPr>
              <a:t>para la implementación de los PDET.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Retos: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7 mil iniciativas PDET con ruta de implementación activada</a:t>
            </a:r>
            <a:r>
              <a:rPr lang="es-ES" dirty="0">
                <a:solidFill>
                  <a:schemeClr val="bg1"/>
                </a:solidFill>
              </a:rPr>
              <a:t>, no cuentan con criterios para definir su cumplimiento.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No se cuenta con un sistema de información público </a:t>
            </a:r>
            <a:r>
              <a:rPr lang="es-ES" dirty="0">
                <a:solidFill>
                  <a:schemeClr val="bg1"/>
                </a:solidFill>
              </a:rPr>
              <a:t>para conocer los avances y los montos invertidos en cada iniciativa.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4785"/>
              </a:solidFill>
            </a:endParaRPr>
          </a:p>
          <a:p>
            <a:r>
              <a:rPr lang="es-ES" dirty="0">
                <a:solidFill>
                  <a:srgbClr val="004785"/>
                </a:solidFill>
              </a:rPr>
              <a:t>Se recomienda:  </a:t>
            </a:r>
            <a:r>
              <a:rPr lang="es-ES" dirty="0">
                <a:solidFill>
                  <a:schemeClr val="bg1"/>
                </a:solidFill>
              </a:rPr>
              <a:t>Fortalecer la articulación del PDET con otras agendas de planeación, en particular las relacionadas con reparación y sustitución de cultivos.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A0432C-DD3C-5746-AF99-163B214128B4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3</a:t>
            </a:r>
            <a:r>
              <a:rPr lang="es-CO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19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909" y="2462464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1. Reforma Rural Integral</a:t>
            </a:r>
            <a:b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9324E3-CE20-4009-BD70-F5711ACEF755}"/>
              </a:ext>
            </a:extLst>
          </p:cNvPr>
          <p:cNvSpPr txBox="1">
            <a:spLocks/>
          </p:cNvSpPr>
          <p:nvPr/>
        </p:nvSpPr>
        <p:spPr>
          <a:xfrm>
            <a:off x="783909" y="3914294"/>
            <a:ext cx="4482053" cy="34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Acceso y Uso de la Tierra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10772" y="721987"/>
            <a:ext cx="54574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Avances: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29% de 7 millones de hectáreas </a:t>
            </a:r>
            <a:r>
              <a:rPr lang="es-ES" dirty="0">
                <a:solidFill>
                  <a:schemeClr val="bg1"/>
                </a:solidFill>
              </a:rPr>
              <a:t>contempladas en el Acuerdo de Paz han sido formalizadas.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Retos: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Solo el 0,3% de 3 millones de hectáreas </a:t>
            </a:r>
            <a:r>
              <a:rPr lang="es-ES" dirty="0">
                <a:solidFill>
                  <a:schemeClr val="bg1"/>
                </a:solidFill>
              </a:rPr>
              <a:t>para campesinos sin tierra fueron entregadas.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rgbClr val="004785"/>
                </a:solidFill>
              </a:rPr>
              <a:t>Se recomienda: </a:t>
            </a:r>
          </a:p>
          <a:p>
            <a:endParaRPr lang="es-ES" dirty="0">
              <a:solidFill>
                <a:srgbClr val="004785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Mejorar el acceso a tierras por parte de campesinos y demás beneficiarios de la Reforma Rural Integral.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3A620A-AACF-444A-A971-4B34B760EF11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52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909" y="2462464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2. Participación Política </a:t>
            </a:r>
            <a:b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9324E3-CE20-4009-BD70-F5711ACEF755}"/>
              </a:ext>
            </a:extLst>
          </p:cNvPr>
          <p:cNvSpPr txBox="1">
            <a:spLocks/>
          </p:cNvSpPr>
          <p:nvPr/>
        </p:nvSpPr>
        <p:spPr>
          <a:xfrm>
            <a:off x="783909" y="3914294"/>
            <a:ext cx="4482053" cy="34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Garantías para la participación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489097" y="508542"/>
            <a:ext cx="5584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El punto 2 continúa presentando retrasos </a:t>
            </a:r>
            <a:r>
              <a:rPr lang="es-ES" dirty="0">
                <a:solidFill>
                  <a:schemeClr val="bg1"/>
                </a:solidFill>
              </a:rPr>
              <a:t>en su implementación, en especial lo relacionado con reformas normativas de: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Garantías y promoción de la participación de organizaciones y movimientos sociales.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Movilización y protesta social.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Reforma política.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Ley del Plan Nacional de Desarrollo.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rgbClr val="004785"/>
                </a:solidFill>
              </a:rPr>
              <a:t>Se recomienda: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Impulsar desde el Gobierno Nacional el debate legislativo de dichas normas.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C84E5-65F1-3843-A2F9-1DB4659C725F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762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985" y="2698695"/>
            <a:ext cx="5166015" cy="966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3. Fin del Conflicto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242077" y="85243"/>
            <a:ext cx="594992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Avances: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Mayor cobertura en los </a:t>
            </a:r>
            <a:r>
              <a:rPr lang="es-MX" dirty="0">
                <a:solidFill>
                  <a:schemeClr val="bg1"/>
                </a:solidFill>
              </a:rPr>
              <a:t>componentes de la </a:t>
            </a:r>
            <a:r>
              <a:rPr lang="es-MX" b="1" dirty="0">
                <a:solidFill>
                  <a:schemeClr val="bg1"/>
                </a:solidFill>
              </a:rPr>
              <a:t>ruta de reincorporación social y económica </a:t>
            </a:r>
            <a:r>
              <a:rPr lang="es-ES" b="1" dirty="0">
                <a:solidFill>
                  <a:schemeClr val="bg1"/>
                </a:solidFill>
              </a:rPr>
              <a:t>para más de 11.500 personas. </a:t>
            </a:r>
          </a:p>
          <a:p>
            <a:pPr marL="285750" indent="-285750">
              <a:buFontTx/>
              <a:buChar char="-"/>
            </a:pPr>
            <a:endParaRPr lang="es-E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Compra de </a:t>
            </a:r>
            <a:r>
              <a:rPr lang="es-ES" b="1" dirty="0">
                <a:solidFill>
                  <a:schemeClr val="bg1"/>
                </a:solidFill>
              </a:rPr>
              <a:t>11 predios para la consolidación de 9 Antiguos Espacios Transitorios de Capacitación y Reincorporación </a:t>
            </a:r>
            <a:r>
              <a:rPr lang="es-ES" dirty="0">
                <a:solidFill>
                  <a:schemeClr val="bg1"/>
                </a:solidFill>
              </a:rPr>
              <a:t>(AETCR). 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Retos: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Necesidad de reforzar el seguimiento integral </a:t>
            </a:r>
            <a:r>
              <a:rPr lang="es-ES" dirty="0">
                <a:solidFill>
                  <a:schemeClr val="bg1"/>
                </a:solidFill>
              </a:rPr>
              <a:t>a los avances en la calidad de vida de las personas en proceso de reincorporación y sus familias.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rgbClr val="004785"/>
                </a:solidFill>
              </a:rPr>
              <a:t>Se recomienda: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Caracterizar periódicamente a la población en proceso de reincorporación.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Ampliar las acciones de política pública por fuera de los antiguos espacios transitorios. </a:t>
            </a:r>
          </a:p>
          <a:p>
            <a:pPr marL="742950" lvl="1" indent="-285750">
              <a:buFontTx/>
              <a:buChar char="-"/>
            </a:pPr>
            <a:endParaRPr lang="es-ES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366E4AD-8EF2-0A48-A46C-00FAE4A1161D}"/>
              </a:ext>
            </a:extLst>
          </p:cNvPr>
          <p:cNvSpPr txBox="1">
            <a:spLocks/>
          </p:cNvSpPr>
          <p:nvPr/>
        </p:nvSpPr>
        <p:spPr>
          <a:xfrm>
            <a:off x="985294" y="3490345"/>
            <a:ext cx="4482053" cy="34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Reincorporación Social y Económica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692222-B7F6-4243-836E-0AD219DCB5E4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66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971" y="2639037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3. Fin del Conflicto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340048" y="453811"/>
            <a:ext cx="563597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>
              <a:solidFill>
                <a:schemeClr val="bg1"/>
              </a:solidFill>
              <a:ea typeface="Roboto Black"/>
            </a:endParaRPr>
          </a:p>
          <a:p>
            <a:endParaRPr lang="es-CO" sz="1600" dirty="0">
              <a:solidFill>
                <a:schemeClr val="bg1"/>
              </a:solidFill>
              <a:ea typeface="Roboto Black"/>
            </a:endParaRPr>
          </a:p>
          <a:p>
            <a:r>
              <a:rPr lang="es-ES" b="1" dirty="0">
                <a:solidFill>
                  <a:schemeClr val="bg1"/>
                </a:solidFill>
                <a:ea typeface="Roboto Black"/>
              </a:rPr>
              <a:t>Reto transversal:</a:t>
            </a:r>
          </a:p>
          <a:p>
            <a:endParaRPr lang="es-ES" b="1" dirty="0">
              <a:solidFill>
                <a:schemeClr val="bg1"/>
              </a:solidFill>
              <a:ea typeface="Roboto Black"/>
            </a:endParaRPr>
          </a:p>
          <a:p>
            <a:r>
              <a:rPr lang="es-ES" dirty="0">
                <a:solidFill>
                  <a:schemeClr val="bg1"/>
                </a:solidFill>
                <a:ea typeface="Roboto Black"/>
              </a:rPr>
              <a:t>Violencia en contra de lideresas, líderes, defensoras y defensores de derechos humanos y personas en proceso de reincorporación.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r>
              <a:rPr lang="es-ES" b="1" dirty="0">
                <a:solidFill>
                  <a:srgbClr val="004785"/>
                </a:solidFill>
              </a:rPr>
              <a:t>Se recomienda: 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ea typeface="Roboto Black"/>
              </a:rPr>
              <a:t>Generar mayor participación de las entidades territoriales para dar respuestas a la problemática.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ea typeface="Roboto Black"/>
              </a:rPr>
              <a:t>Desarrollar las estrategias de coordinación contenidas en el Plan de Acción Oportuna (PAO), para garantizar la protección del lideres, lideresas, defensores y defensoras.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endParaRPr lang="es-ES" sz="1600" dirty="0">
              <a:solidFill>
                <a:schemeClr val="bg1"/>
              </a:solidFill>
              <a:ea typeface="Roboto Black"/>
            </a:endParaRPr>
          </a:p>
          <a:p>
            <a:endParaRPr lang="es-ES" sz="1600" dirty="0">
              <a:solidFill>
                <a:schemeClr val="bg1"/>
              </a:solidFill>
              <a:ea typeface="Roboto Black"/>
            </a:endParaRPr>
          </a:p>
          <a:p>
            <a:endParaRPr lang="es-CO" sz="1600" dirty="0">
              <a:solidFill>
                <a:schemeClr val="bg1"/>
              </a:solidFill>
              <a:ea typeface="Roboto Black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CE4A287-1747-8040-AD2E-0B50AE1F7821}"/>
              </a:ext>
            </a:extLst>
          </p:cNvPr>
          <p:cNvSpPr txBox="1">
            <a:spLocks/>
          </p:cNvSpPr>
          <p:nvPr/>
        </p:nvSpPr>
        <p:spPr>
          <a:xfrm>
            <a:off x="978971" y="3624064"/>
            <a:ext cx="3753049" cy="670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Garantías de seguridad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BB1D10-CB80-F64B-B74A-8E782679B850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750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971" y="2639037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3. Fin del Conflicto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467543" y="231494"/>
            <a:ext cx="5612466" cy="5251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>
              <a:solidFill>
                <a:schemeClr val="bg1"/>
              </a:solidFill>
              <a:ea typeface="Roboto Black"/>
            </a:endParaRPr>
          </a:p>
          <a:p>
            <a:r>
              <a:rPr lang="es-ES" b="1" dirty="0">
                <a:solidFill>
                  <a:schemeClr val="bg1"/>
                </a:solidFill>
                <a:ea typeface="Roboto Black"/>
              </a:rPr>
              <a:t>Acciones desde la Procuraduría: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r>
              <a:rPr lang="es-ES" dirty="0">
                <a:solidFill>
                  <a:schemeClr val="bg1"/>
                </a:solidFill>
                <a:ea typeface="Roboto Black"/>
              </a:rPr>
              <a:t>Desde la Procuraduría hemos constituido agencias especiales para intervenir en los procesos judiciales de:</a:t>
            </a:r>
          </a:p>
          <a:p>
            <a:r>
              <a:rPr lang="es-ES" dirty="0">
                <a:solidFill>
                  <a:schemeClr val="bg1"/>
                </a:solidFill>
                <a:ea typeface="Roboto Black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a typeface="Roboto Black"/>
              </a:rPr>
              <a:t>420 </a:t>
            </a:r>
            <a:r>
              <a:rPr lang="es-ES" dirty="0">
                <a:solidFill>
                  <a:schemeClr val="bg1"/>
                </a:solidFill>
                <a:ea typeface="Roboto Black"/>
              </a:rPr>
              <a:t>crímenes contra lideresas y líderes sociales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a typeface="Roboto Black"/>
              </a:rPr>
              <a:t>250</a:t>
            </a:r>
            <a:r>
              <a:rPr lang="es-ES" dirty="0">
                <a:solidFill>
                  <a:schemeClr val="bg1"/>
                </a:solidFill>
                <a:ea typeface="Roboto Black"/>
              </a:rPr>
              <a:t> hechos victimizantes contra las personas en proceso de reincorporación</a:t>
            </a:r>
          </a:p>
          <a:p>
            <a:pPr lvl="1"/>
            <a:endParaRPr lang="es-ES" dirty="0">
              <a:solidFill>
                <a:schemeClr val="bg1"/>
              </a:solidFill>
              <a:ea typeface="Roboto Black"/>
            </a:endParaRPr>
          </a:p>
          <a:p>
            <a:pPr lvl="1"/>
            <a:endParaRPr lang="es-ES" dirty="0">
              <a:solidFill>
                <a:schemeClr val="bg1"/>
              </a:solidFill>
              <a:ea typeface="Roboto Black"/>
            </a:endParaRPr>
          </a:p>
          <a:p>
            <a:r>
              <a:rPr lang="es-ES" dirty="0">
                <a:solidFill>
                  <a:schemeClr val="bg1"/>
                </a:solidFill>
                <a:ea typeface="Roboto Black"/>
              </a:rPr>
              <a:t>Advertimos sobre la necesidad de implementar todas las medidas enfocadas en protección, en especial,  las políticas dirigidas al desmantelamiento de organizaciones criminales. </a:t>
            </a:r>
          </a:p>
          <a:p>
            <a:pPr lvl="1"/>
            <a:endParaRPr lang="es-ES" dirty="0">
              <a:solidFill>
                <a:schemeClr val="bg1"/>
              </a:solidFill>
              <a:ea typeface="Roboto Black"/>
            </a:endParaRPr>
          </a:p>
          <a:p>
            <a:endParaRPr lang="es-CO" sz="1600" dirty="0">
              <a:solidFill>
                <a:schemeClr val="bg1"/>
              </a:solidFill>
              <a:ea typeface="Roboto Black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CE4A287-1747-8040-AD2E-0B50AE1F7821}"/>
              </a:ext>
            </a:extLst>
          </p:cNvPr>
          <p:cNvSpPr txBox="1">
            <a:spLocks/>
          </p:cNvSpPr>
          <p:nvPr/>
        </p:nvSpPr>
        <p:spPr>
          <a:xfrm>
            <a:off x="978971" y="3624064"/>
            <a:ext cx="3753049" cy="670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Seguridad en los territorios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CDD488-FA41-1C4E-9534-E1E7F891342B}"/>
              </a:ext>
            </a:extLst>
          </p:cNvPr>
          <p:cNvSpPr txBox="1"/>
          <p:nvPr/>
        </p:nvSpPr>
        <p:spPr>
          <a:xfrm>
            <a:off x="11678856" y="231494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186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909" y="2315507"/>
            <a:ext cx="5166015" cy="132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500" b="1" dirty="0">
                <a:latin typeface="Roboto Black" panose="02000000000000000000" pitchFamily="2" charset="0"/>
                <a:ea typeface="Roboto Black" panose="02000000000000000000" pitchFamily="2" charset="0"/>
              </a:rPr>
              <a:t>4. Drogas ilícitas</a:t>
            </a:r>
            <a:endParaRPr lang="en-US" sz="45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1298DF-342E-451F-B3AC-89A735C31428}"/>
              </a:ext>
            </a:extLst>
          </p:cNvPr>
          <p:cNvSpPr/>
          <p:nvPr/>
        </p:nvSpPr>
        <p:spPr>
          <a:xfrm>
            <a:off x="644840" y="2462464"/>
            <a:ext cx="139069" cy="1933073"/>
          </a:xfrm>
          <a:prstGeom prst="rect">
            <a:avLst/>
          </a:prstGeom>
          <a:solidFill>
            <a:srgbClr val="64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242078" y="56138"/>
            <a:ext cx="594992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a typeface="Roboto Black"/>
              </a:rPr>
              <a:t>Avances:</a:t>
            </a:r>
          </a:p>
          <a:p>
            <a:pPr algn="just"/>
            <a:endParaRPr lang="es-ES" dirty="0">
              <a:solidFill>
                <a:schemeClr val="bg1"/>
              </a:solidFill>
              <a:ea typeface="Roboto Black"/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  <a:ea typeface="Roboto Black"/>
              </a:rPr>
              <a:t>17 actos administrativos </a:t>
            </a:r>
            <a:r>
              <a:rPr lang="es-ES" dirty="0">
                <a:solidFill>
                  <a:schemeClr val="bg1"/>
                </a:solidFill>
                <a:ea typeface="Roboto Black"/>
              </a:rPr>
              <a:t>para regular el funcionamiento del programa, incluido el protocolo de género. </a:t>
            </a:r>
          </a:p>
          <a:p>
            <a:pPr algn="just"/>
            <a:endParaRPr lang="es-ES" b="1" dirty="0">
              <a:solidFill>
                <a:schemeClr val="bg1"/>
              </a:solidFill>
              <a:ea typeface="Roboto Black"/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  <a:ea typeface="Roboto Black"/>
              </a:rPr>
              <a:t>Retos:</a:t>
            </a:r>
          </a:p>
          <a:p>
            <a:pPr algn="just"/>
            <a:endParaRPr lang="es-ES" b="1" dirty="0">
              <a:solidFill>
                <a:schemeClr val="bg1"/>
              </a:solidFill>
              <a:ea typeface="Roboto Black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ea typeface="Roboto Black"/>
              </a:rPr>
              <a:t>Solo el 8% de los beneficiarios del PNIS </a:t>
            </a:r>
            <a:r>
              <a:rPr lang="es-ES" dirty="0">
                <a:solidFill>
                  <a:schemeClr val="bg1"/>
                </a:solidFill>
                <a:ea typeface="Roboto Black"/>
              </a:rPr>
              <a:t>ha recibido proyectos productivos. </a:t>
            </a:r>
          </a:p>
          <a:p>
            <a:pPr algn="just"/>
            <a:endParaRPr lang="es-ES" dirty="0">
              <a:solidFill>
                <a:schemeClr val="bg1"/>
              </a:solidFill>
              <a:ea typeface="Roboto Black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  <a:ea typeface="Roboto Black"/>
              </a:rPr>
              <a:t>No existen modelos de sustitución para resguardos y consejos comunitarios. 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r>
              <a:rPr lang="es-ES" b="1" dirty="0">
                <a:solidFill>
                  <a:srgbClr val="004785"/>
                </a:solidFill>
              </a:rPr>
              <a:t>Se recomienda: 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ea typeface="Roboto Black"/>
              </a:rPr>
              <a:t>Involucrar a los sectores de agricultura y ambiente, y a las entidades y autoridades étnicas y territoriales.</a:t>
            </a:r>
          </a:p>
          <a:p>
            <a:endParaRPr lang="es-ES" dirty="0">
              <a:solidFill>
                <a:schemeClr val="bg1"/>
              </a:solidFill>
              <a:ea typeface="Roboto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ea typeface="Roboto Black"/>
              </a:rPr>
              <a:t>Emitir acto administrativo para </a:t>
            </a:r>
            <a:r>
              <a:rPr lang="es-CO" dirty="0">
                <a:solidFill>
                  <a:schemeClr val="bg1"/>
                </a:solidFill>
                <a:ea typeface="Roboto Black"/>
              </a:rPr>
              <a:t>unificar criterios y  causales de suspensión y retiro de beneficiarios del Programa. </a:t>
            </a:r>
            <a:endParaRPr lang="es-ES" dirty="0">
              <a:solidFill>
                <a:schemeClr val="bg1"/>
              </a:solidFill>
              <a:ea typeface="Roboto Black"/>
            </a:endParaRPr>
          </a:p>
          <a:p>
            <a:endParaRPr 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308FE2-A5BD-A844-9AF0-0E7ADDDAAA7E}"/>
              </a:ext>
            </a:extLst>
          </p:cNvPr>
          <p:cNvSpPr/>
          <p:nvPr/>
        </p:nvSpPr>
        <p:spPr>
          <a:xfrm>
            <a:off x="783909" y="32728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Programa Nacional Integral de Sustitución</a:t>
            </a:r>
          </a:p>
          <a:p>
            <a:r>
              <a:rPr lang="es-CO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 de Cultivos de Uso Ilícito (PNIS).</a:t>
            </a:r>
            <a:br>
              <a:rPr lang="es-CO" dirty="0">
                <a:solidFill>
                  <a:srgbClr val="64C1C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</a:br>
            <a:endParaRPr lang="es-CO" dirty="0">
              <a:solidFill>
                <a:srgbClr val="64C1C3"/>
              </a:solidFill>
              <a:latin typeface="Roboto Black" panose="02000000000000000000" pitchFamily="2" charset="0"/>
              <a:ea typeface="Roboto Black" panose="02000000000000000000" pitchFamily="2" charset="0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F7DFCE-877C-F24A-B2AC-54B298C92504}"/>
              </a:ext>
            </a:extLst>
          </p:cNvPr>
          <p:cNvSpPr txBox="1"/>
          <p:nvPr/>
        </p:nvSpPr>
        <p:spPr>
          <a:xfrm>
            <a:off x="11678856" y="56138"/>
            <a:ext cx="5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8191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 PGN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E85700219C94C4E8E16130CA1BC1030" ma:contentTypeVersion="11" ma:contentTypeDescription="Crear nuevo documento." ma:contentTypeScope="" ma:versionID="95b827ad2d2dd2bfdfbc739f2f32d262">
  <xsd:schema xmlns:xsd="http://www.w3.org/2001/XMLSchema" xmlns:xs="http://www.w3.org/2001/XMLSchema" xmlns:p="http://schemas.microsoft.com/office/2006/metadata/properties" xmlns:ns2="43c98221-67fe-4c5e-907f-49893a3bc330" xmlns:ns3="c101bd10-9041-445c-bf28-018a1ab842a0" targetNamespace="http://schemas.microsoft.com/office/2006/metadata/properties" ma:root="true" ma:fieldsID="eb19faa092cd7ce5ae39713c373d2b32" ns2:_="" ns3:_="">
    <xsd:import namespace="43c98221-67fe-4c5e-907f-49893a3bc330"/>
    <xsd:import namespace="c101bd10-9041-445c-bf28-018a1ab84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98221-67fe-4c5e-907f-49893a3bc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1bd10-9041-445c-bf28-018a1ab84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45582F-32A7-4D7D-AD1A-83CB2A524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EA07C-275B-464A-AE56-2E01B7D016E9}">
  <ds:schemaRefs>
    <ds:schemaRef ds:uri="43c98221-67fe-4c5e-907f-49893a3bc330"/>
    <ds:schemaRef ds:uri="c101bd10-9041-445c-bf28-018a1ab842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D8930C-9D94-49A1-B82F-051212A3ADA7}">
  <ds:schemaRefs>
    <ds:schemaRef ds:uri="59edfe69-25f3-406a-8722-9909e48b850c"/>
    <ds:schemaRef ds:uri="bff3a318-bf4f-4abd-a863-9ac22dec50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1734</Words>
  <Application>Microsoft Macintosh PowerPoint</Application>
  <PresentationFormat>Panorámica</PresentationFormat>
  <Paragraphs>264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Economica</vt:lpstr>
      <vt:lpstr>Roboto</vt:lpstr>
      <vt:lpstr>Roboto Black</vt:lpstr>
      <vt:lpstr>Roboto Medium</vt:lpstr>
      <vt:lpstr>Wingdings</vt:lpstr>
      <vt:lpstr>Tema de Office</vt:lpstr>
      <vt:lpstr>Presentación de PowerPoint</vt:lpstr>
      <vt:lpstr>Presentación de PowerPoint</vt:lpstr>
      <vt:lpstr>1. Reforma Rural Integral </vt:lpstr>
      <vt:lpstr>1. Reforma Rural Integral </vt:lpstr>
      <vt:lpstr>2. Participación Política  </vt:lpstr>
      <vt:lpstr>3. Fin del Conflicto</vt:lpstr>
      <vt:lpstr>3. Fin del Conflicto</vt:lpstr>
      <vt:lpstr>3. Fin del Conflicto</vt:lpstr>
      <vt:lpstr>4. Drogas ilícitas</vt:lpstr>
      <vt:lpstr>Sistema Integral de Verdad, Justicia, Reparación y Garantías de No Repetición </vt:lpstr>
      <vt:lpstr>Medidas de reparación Integral para las Víctimas y Compromisos DDHH</vt:lpstr>
      <vt:lpstr>Enfoque de género </vt:lpstr>
      <vt:lpstr>Enfoque de Género </vt:lpstr>
      <vt:lpstr>Temas Presupuestales </vt:lpstr>
      <vt:lpstr>Enfoque Étnico</vt:lpstr>
      <vt:lpstr> Haremos seguimiento a las 322 recomendaciones emitidas por la PGN    - Mesas de trabajo con las 53 entidades encargadas de la implementación en el nivel Nacional  - Tablero de control de analítica para el seguimiento a recomendaciones          </vt:lpstr>
      <vt:lpstr>Reflexiones de cierre.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Padilla</dc:creator>
  <cp:lastModifiedBy>Maria Catalina Rocha Buitrago</cp:lastModifiedBy>
  <cp:revision>81</cp:revision>
  <dcterms:created xsi:type="dcterms:W3CDTF">2020-09-28T13:46:17Z</dcterms:created>
  <dcterms:modified xsi:type="dcterms:W3CDTF">2021-09-14T15:07:10Z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0x010100BE85700219C94C4E8E16130CA1BC1030</vt:lpwstr>
  </property>
</Properties>
</file>